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7" r:id="rId2"/>
    <p:sldId id="263" r:id="rId3"/>
    <p:sldId id="273" r:id="rId4"/>
    <p:sldId id="259" r:id="rId5"/>
    <p:sldId id="288" r:id="rId6"/>
    <p:sldId id="272" r:id="rId7"/>
    <p:sldId id="274" r:id="rId8"/>
    <p:sldId id="275" r:id="rId9"/>
    <p:sldId id="278" r:id="rId10"/>
    <p:sldId id="283" r:id="rId11"/>
    <p:sldId id="277" r:id="rId12"/>
    <p:sldId id="268" r:id="rId13"/>
    <p:sldId id="270" r:id="rId14"/>
    <p:sldId id="271" r:id="rId15"/>
    <p:sldId id="280" r:id="rId16"/>
    <p:sldId id="287" r:id="rId17"/>
    <p:sldId id="281" r:id="rId18"/>
    <p:sldId id="282" r:id="rId19"/>
    <p:sldId id="28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6" autoAdjust="0"/>
    <p:restoredTop sz="94737" autoAdjust="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345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Успеваемость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Русский язык</c:v>
                </c:pt>
                <c:pt idx="1">
                  <c:v>Литературное чтение</c:v>
                </c:pt>
                <c:pt idx="2">
                  <c:v>Математика</c:v>
                </c:pt>
                <c:pt idx="3">
                  <c:v>Окружающий мир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Качество знаний 2015-2016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Русский язык</c:v>
                </c:pt>
                <c:pt idx="1">
                  <c:v>Литературное чтение</c:v>
                </c:pt>
                <c:pt idx="2">
                  <c:v>Математика</c:v>
                </c:pt>
                <c:pt idx="3">
                  <c:v>Окружающий мир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62</c:v>
                </c:pt>
                <c:pt idx="1">
                  <c:v>81</c:v>
                </c:pt>
                <c:pt idx="2">
                  <c:v>76</c:v>
                </c:pt>
                <c:pt idx="3">
                  <c:v>81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Качество знаний 2016-2017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Русский язык</c:v>
                </c:pt>
                <c:pt idx="1">
                  <c:v>Литературное чтение</c:v>
                </c:pt>
                <c:pt idx="2">
                  <c:v>Математика</c:v>
                </c:pt>
                <c:pt idx="3">
                  <c:v>Окружающий мир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65</c:v>
                </c:pt>
                <c:pt idx="1">
                  <c:v>85</c:v>
                </c:pt>
                <c:pt idx="2">
                  <c:v>80</c:v>
                </c:pt>
                <c:pt idx="3">
                  <c:v>85</c:v>
                </c:pt>
              </c:numCache>
            </c:numRef>
          </c:val>
        </c:ser>
        <c:axId val="134782976"/>
        <c:axId val="134784512"/>
      </c:barChart>
      <c:catAx>
        <c:axId val="134782976"/>
        <c:scaling>
          <c:orientation val="minMax"/>
        </c:scaling>
        <c:axPos val="b"/>
        <c:majorGridlines/>
        <c:majorTickMark val="in"/>
        <c:minorTickMark val="cross"/>
        <c:tickLblPos val="low"/>
        <c:crossAx val="134784512"/>
        <c:crosses val="autoZero"/>
        <c:auto val="1"/>
        <c:lblAlgn val="ctr"/>
        <c:lblOffset val="100"/>
      </c:catAx>
      <c:valAx>
        <c:axId val="134784512"/>
        <c:scaling>
          <c:orientation val="minMax"/>
        </c:scaling>
        <c:axPos val="l"/>
        <c:majorGridlines/>
        <c:numFmt formatCode="General" sourceLinked="1"/>
        <c:tickLblPos val="nextTo"/>
        <c:crossAx val="134782976"/>
        <c:crossesAt val="1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5F080C-F5DD-4E91-B6B5-1AC1D058805B}" type="datetimeFigureOut">
              <a:rPr lang="ru-RU" smtClean="0"/>
              <a:pPr/>
              <a:t>02.04.2018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1A9A60-FAF3-49B1-B36F-1446CB89FD4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09EE9-9139-4168-93FC-96BE8903F7C3}" type="datetime1">
              <a:rPr lang="ru-RU" smtClean="0"/>
              <a:pPr/>
              <a:t>02.04.2018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4E31-1008-46A1-8D85-97E7B0B82E75}" type="datetime1">
              <a:rPr lang="ru-RU" smtClean="0"/>
              <a:pPr/>
              <a:t>02.04.2018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31DF5-065B-4D88-A52B-7B760678E721}" type="datetime1">
              <a:rPr lang="ru-RU" smtClean="0"/>
              <a:pPr/>
              <a:t>02.04.2018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3CF71-2206-4A16-9B8C-C635C3CD68F1}" type="datetime1">
              <a:rPr lang="ru-RU" smtClean="0"/>
              <a:pPr/>
              <a:t>02.04.2018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A7E-614A-4510-A58D-D447A736D528}" type="datetime1">
              <a:rPr lang="ru-RU" smtClean="0"/>
              <a:pPr/>
              <a:t>02.04.2018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0479-18C7-4509-998C-59C3BD6CBE64}" type="datetime1">
              <a:rPr lang="ru-RU" smtClean="0"/>
              <a:pPr/>
              <a:t>02.04.2018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C9585-4BC9-43B6-BDFF-A2AC3078F435}" type="datetime1">
              <a:rPr lang="ru-RU" smtClean="0"/>
              <a:pPr/>
              <a:t>02.04.2018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DDEB-43D2-4BCE-87B9-0183040DAD30}" type="datetime1">
              <a:rPr lang="ru-RU" smtClean="0"/>
              <a:pPr/>
              <a:t>02.04.2018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64E2-5ACF-437B-816A-139368CC9671}" type="datetime1">
              <a:rPr lang="ru-RU" smtClean="0"/>
              <a:pPr/>
              <a:t>02.04.2018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E87A-AAD0-4774-B51D-A1E9B64CB47D}" type="datetime1">
              <a:rPr lang="ru-RU" smtClean="0"/>
              <a:pPr/>
              <a:t>02.04.2018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D1300-4270-43B9-AA44-4D954EE755A9}" type="datetime1">
              <a:rPr lang="ru-RU" smtClean="0"/>
              <a:pPr/>
              <a:t>02.04.2018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EACE0-0078-4894-9C76-FA83C1EAD6F0}" type="datetime1">
              <a:rPr lang="ru-RU" smtClean="0"/>
              <a:pPr/>
              <a:t>02.04.2018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 descr="6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839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 dir="r"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10" Type="http://schemas.openxmlformats.org/officeDocument/2006/relationships/image" Target="../media/image2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8.jpeg"/><Relationship Id="rId4" Type="http://schemas.openxmlformats.org/officeDocument/2006/relationships/image" Target="../media/image43.jpeg"/><Relationship Id="rId9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chalka.com/" TargetMode="External"/><Relationship Id="rId2" Type="http://schemas.openxmlformats.org/officeDocument/2006/relationships/hyperlink" Target="http://lukoshko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hyperlink" Target="http://www.big-big.ru/clicks/clicks.php?uri=http://interneturok.ru" TargetMode="External"/><Relationship Id="rId4" Type="http://schemas.openxmlformats.org/officeDocument/2006/relationships/hyperlink" Target="http://cofe.ru/read-ka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39552" y="332656"/>
            <a:ext cx="8208912" cy="61206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95536" y="1844824"/>
            <a:ext cx="8136904" cy="2448272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«Информационные технологии как средство создания развивающей образовательной среды на уроках  в начальной школе»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11560" y="4725144"/>
            <a:ext cx="8208912" cy="1800200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chemeClr val="tx1"/>
                </a:solidFill>
              </a:rPr>
              <a:t>МКОУ «Ленинская средняя общеобразовательная школа с углубленным изучением отдельных предметов»</a:t>
            </a:r>
          </a:p>
          <a:p>
            <a:r>
              <a:rPr lang="ru-RU" sz="2200" b="1" dirty="0" smtClean="0">
                <a:solidFill>
                  <a:schemeClr val="tx1"/>
                </a:solidFill>
              </a:rPr>
              <a:t>Учитель Сафонова Л. И </a:t>
            </a:r>
          </a:p>
          <a:p>
            <a:r>
              <a:rPr lang="ru-RU" sz="2200" b="1" dirty="0" smtClean="0">
                <a:solidFill>
                  <a:schemeClr val="tx1"/>
                </a:solidFill>
              </a:rPr>
              <a:t>2018</a:t>
            </a:r>
          </a:p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2143108" y="1357298"/>
            <a:ext cx="6400800" cy="39527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28596" y="357166"/>
            <a:ext cx="1857388" cy="6127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1026" name="Picture 2" descr="C:\Users\SAFON\Desktop\конкурс)\Пеликан-логотип-У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04664"/>
            <a:ext cx="823078" cy="5760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0"/>
            <a:ext cx="9252520" cy="7146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5" name="Picture 2" descr="C:\Users\SAFON\Desktop\конкурс)\Пеликан-логотип-У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886836" cy="6206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79512" y="260648"/>
            <a:ext cx="8568952" cy="61926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7427168" cy="122413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Интерактивные учебные пособия от компании «</a:t>
            </a:r>
            <a:r>
              <a:rPr lang="ru-RU" sz="3600" b="1" dirty="0" err="1" smtClean="0">
                <a:solidFill>
                  <a:schemeClr val="tx2">
                    <a:lumMod val="75000"/>
                  </a:schemeClr>
                </a:solidFill>
              </a:rPr>
              <a:t>Экзамен-Медиа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» 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SAFON\Desktop\Печать\13357-500x5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77072"/>
            <a:ext cx="2232248" cy="2232248"/>
          </a:xfrm>
          <a:prstGeom prst="rect">
            <a:avLst/>
          </a:prstGeom>
          <a:noFill/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1027" name="Picture 3" descr="C:\Users\SAFON\Desktop\Печать\lzs3hgvj-500x5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4149080"/>
            <a:ext cx="2093218" cy="2093218"/>
          </a:xfrm>
          <a:prstGeom prst="rect">
            <a:avLst/>
          </a:prstGeom>
          <a:noFill/>
        </p:spPr>
      </p:pic>
      <p:pic>
        <p:nvPicPr>
          <p:cNvPr id="1029" name="Picture 5" descr="http://uch-market.ru/image/cache/catalog/EKZAMEN/141448-500x5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149080"/>
            <a:ext cx="2223120" cy="2223120"/>
          </a:xfrm>
          <a:prstGeom prst="rect">
            <a:avLst/>
          </a:prstGeom>
          <a:noFill/>
        </p:spPr>
      </p:pic>
      <p:pic>
        <p:nvPicPr>
          <p:cNvPr id="1030" name="Picture 6" descr="C:\Users\SAFON\Desktop\Печать\Interaktivnoe-posobie-Literaturnoe-chtenie-2-klass.-Ustnoe-narodnoe-tvorchestv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1628800"/>
            <a:ext cx="2597274" cy="2597274"/>
          </a:xfrm>
          <a:prstGeom prst="rect">
            <a:avLst/>
          </a:prstGeom>
          <a:noFill/>
        </p:spPr>
      </p:pic>
      <p:pic>
        <p:nvPicPr>
          <p:cNvPr id="1032" name="Picture 8" descr="https://kupdam.ru/uploads/fhR/4na03LqVfC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1736304"/>
            <a:ext cx="2283296" cy="2283296"/>
          </a:xfrm>
          <a:prstGeom prst="rect">
            <a:avLst/>
          </a:prstGeom>
          <a:noFill/>
        </p:spPr>
      </p:pic>
      <p:pic>
        <p:nvPicPr>
          <p:cNvPr id="1034" name="Picture 10" descr="http://umkshop.ru/image/cache/data/foto/1461062-500x5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936" y="1700808"/>
            <a:ext cx="2341612" cy="2341612"/>
          </a:xfrm>
          <a:prstGeom prst="rect">
            <a:avLst/>
          </a:prstGeom>
          <a:noFill/>
        </p:spPr>
      </p:pic>
      <p:pic>
        <p:nvPicPr>
          <p:cNvPr id="1036" name="Picture 12" descr="http://kvazar-e.com/uploadedFiles/eshopimages/big/Russkiy_yazyk_3_klass_chati_rech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55776" y="1844824"/>
            <a:ext cx="1628341" cy="2304256"/>
          </a:xfrm>
          <a:prstGeom prst="rect">
            <a:avLst/>
          </a:prstGeom>
          <a:noFill/>
        </p:spPr>
      </p:pic>
      <p:pic>
        <p:nvPicPr>
          <p:cNvPr id="1040" name="Picture 16" descr="http://www.zeltix.ru/image/cache/catalog/products/multimedia2/0tv5jeuz-900x900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16216" y="4221088"/>
            <a:ext cx="2160240" cy="2160240"/>
          </a:xfrm>
          <a:prstGeom prst="rect">
            <a:avLst/>
          </a:prstGeom>
          <a:noFill/>
        </p:spPr>
      </p:pic>
      <p:pic>
        <p:nvPicPr>
          <p:cNvPr id="11" name="Picture 2" descr="C:\Users\SAFON\Desktop\конкурс)\Пеликан-логотип-УГ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528" y="404664"/>
            <a:ext cx="925963" cy="64807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23528" y="260648"/>
            <a:ext cx="8424936" cy="60486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124744"/>
            <a:ext cx="8208912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91264" cy="2664296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Документ-камера</a:t>
            </a:r>
            <a:r>
              <a:rPr lang="ru-RU" dirty="0" smtClean="0"/>
              <a:t> - это цифровое устройство, которое позволяет моментально  демонстрировать документы на интерактивную доску.</a:t>
            </a:r>
            <a:endParaRPr lang="ru-RU" dirty="0"/>
          </a:p>
        </p:txBody>
      </p:sp>
      <p:pic>
        <p:nvPicPr>
          <p:cNvPr id="2050" name="Picture 2" descr="C:\Users\SAFON\Desktop\скрин\Безымянный (3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932040" y="3861048"/>
            <a:ext cx="3495670" cy="2232075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6" name="Picture 2" descr="C:\Users\SAFON\Desktop\конкурс)\Пеликан-логотип-У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664"/>
            <a:ext cx="956613" cy="669524"/>
          </a:xfrm>
          <a:prstGeom prst="rect">
            <a:avLst/>
          </a:prstGeom>
          <a:noFill/>
        </p:spPr>
      </p:pic>
      <p:pic>
        <p:nvPicPr>
          <p:cNvPr id="2051" name="Picture 3" descr="C:\Users\SAFON\Desktop\скрин\Безымянныййф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879770"/>
            <a:ext cx="3816424" cy="221352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9512" y="476672"/>
            <a:ext cx="8640960" cy="62646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835696" y="404664"/>
            <a:ext cx="70567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В помощь учителю: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Объект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88" r="21919"/>
          <a:stretch/>
        </p:blipFill>
        <p:spPr>
          <a:xfrm>
            <a:off x="251521" y="1229663"/>
            <a:ext cx="2020632" cy="2590735"/>
          </a:xfrm>
          <a:prstGeom prst="rect">
            <a:avLst/>
          </a:prstGeom>
        </p:spPr>
      </p:pic>
      <p:pic>
        <p:nvPicPr>
          <p:cNvPr id="4" name="Объект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360" y="3912265"/>
            <a:ext cx="1897125" cy="2680792"/>
          </a:xfrm>
          <a:prstGeom prst="rect">
            <a:avLst/>
          </a:prstGeom>
        </p:spPr>
      </p:pic>
      <p:pic>
        <p:nvPicPr>
          <p:cNvPr id="5" name="Объект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419" r="23760"/>
          <a:stretch/>
        </p:blipFill>
        <p:spPr>
          <a:xfrm>
            <a:off x="7112666" y="548680"/>
            <a:ext cx="1706816" cy="2352561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19" r="24446"/>
          <a:stretch/>
        </p:blipFill>
        <p:spPr>
          <a:xfrm>
            <a:off x="7097693" y="3053272"/>
            <a:ext cx="1706816" cy="2319944"/>
          </a:xfrm>
          <a:prstGeom prst="rect">
            <a:avLst/>
          </a:prstGeom>
        </p:spPr>
      </p:pic>
      <p:pic>
        <p:nvPicPr>
          <p:cNvPr id="7" name="Объект 6" descr="http://www.ros-group.ru/content/data/store/images/sf_3907_1.jp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88128" y="5373216"/>
            <a:ext cx="1706816" cy="136815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2286000" y="1268760"/>
            <a:ext cx="4572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400" dirty="0" smtClean="0"/>
              <a:t>«Окружающий мир с AFS™. Тематическое планирование» 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/>
              <a:t>«Окружающий мир с AFS™. Методические рекомендации»;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/>
              <a:t>«Начинаем изучать! Исследуем температуру»;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/>
              <a:t>«Начинаем изучать! Основы естественных наук»;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/>
              <a:t>«Применение учебного оборудования. Видеоматериалы» (комплект из 2-х DVD) .</a:t>
            </a:r>
            <a:endParaRPr lang="ru-RU" sz="240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11" name="Picture 2" descr="C:\Users\SAFON\Desktop\конкурс)\Пеликан-логотип-УГ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548680"/>
            <a:ext cx="617306" cy="43204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95536" y="260648"/>
            <a:ext cx="8352928" cy="62646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В ходе экспериментов школьники учатся: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618856" cy="452596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dirty="0" smtClean="0"/>
              <a:t> формулировать вопросы;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выдвигать гипотезы;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собирать данные;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проводить анализ.</a:t>
            </a:r>
          </a:p>
        </p:txBody>
      </p:sp>
      <p:pic>
        <p:nvPicPr>
          <p:cNvPr id="3076" name="Picture 4" descr="C:\Users\SAFON\Desktop\скрин\Безымянныйчсцу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933056"/>
            <a:ext cx="4169628" cy="2398913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5" name="Picture 2" descr="C:\Users\SAFON\Desktop\конкурс)\Пеликан-логотип-У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32656"/>
            <a:ext cx="1368152" cy="957556"/>
          </a:xfrm>
          <a:prstGeom prst="rect">
            <a:avLst/>
          </a:prstGeom>
          <a:noFill/>
        </p:spPr>
      </p:pic>
      <p:pic>
        <p:nvPicPr>
          <p:cNvPr id="3074" name="Picture 2" descr="C:\Users\SAFON\Desktop\скрин\Безымянныйсв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423586"/>
            <a:ext cx="3143666" cy="2239769"/>
          </a:xfrm>
          <a:prstGeom prst="rect">
            <a:avLst/>
          </a:prstGeom>
          <a:noFill/>
        </p:spPr>
      </p:pic>
      <p:pic>
        <p:nvPicPr>
          <p:cNvPr id="3075" name="Picture 3" descr="C:\Users\SAFON\Desktop\скрин\Безымянныйвум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3933056"/>
            <a:ext cx="3168352" cy="23745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9512" y="116632"/>
            <a:ext cx="8856984" cy="6552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728192"/>
          </a:xfrm>
        </p:spPr>
        <p:txBody>
          <a:bodyPr>
            <a:normAutofit fontScale="90000"/>
          </a:bodyPr>
          <a:lstStyle/>
          <a:p>
            <a:r>
              <a:rPr lang="ru-RU" sz="3100" b="1" i="1" dirty="0" smtClean="0">
                <a:solidFill>
                  <a:schemeClr val="tx2">
                    <a:lumMod val="75000"/>
                  </a:schemeClr>
                </a:solidFill>
              </a:rPr>
              <a:t>«Дитя требует деятельности беспрестанно, </a:t>
            </a:r>
            <a:r>
              <a:rPr lang="ru-RU" sz="31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1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100" b="1" i="1" dirty="0" smtClean="0">
                <a:solidFill>
                  <a:schemeClr val="tx2">
                    <a:lumMod val="75000"/>
                  </a:schemeClr>
                </a:solidFill>
              </a:rPr>
              <a:t>а утомляется не деятельностью, а её однообразием»</a:t>
            </a:r>
            <a:br>
              <a:rPr lang="ru-RU" sz="31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100" b="1" i="1" dirty="0" smtClean="0">
                <a:solidFill>
                  <a:schemeClr val="tx2">
                    <a:lumMod val="75000"/>
                  </a:schemeClr>
                </a:solidFill>
              </a:rPr>
              <a:t>К.Д. Ушинский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132856"/>
            <a:ext cx="4038600" cy="3993307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        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Создаются условия для надёжного достижения </a:t>
            </a:r>
            <a:r>
              <a:rPr lang="ru-RU" b="1" u="sng" dirty="0" smtClean="0">
                <a:solidFill>
                  <a:schemeClr val="tx2">
                    <a:lumMod val="75000"/>
                  </a:schemeClr>
                </a:solidFill>
              </a:rPr>
              <a:t>личностных, </a:t>
            </a:r>
            <a:r>
              <a:rPr lang="ru-RU" b="1" u="sng" dirty="0" err="1" smtClean="0">
                <a:solidFill>
                  <a:schemeClr val="tx2">
                    <a:lumMod val="75000"/>
                  </a:schemeClr>
                </a:solidFill>
              </a:rPr>
              <a:t>метапредметных</a:t>
            </a:r>
            <a:r>
              <a:rPr lang="ru-RU" b="1" u="sng" dirty="0" smtClean="0">
                <a:solidFill>
                  <a:schemeClr val="tx2">
                    <a:lumMod val="75000"/>
                  </a:schemeClr>
                </a:solidFill>
              </a:rPr>
              <a:t> и предметных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результатов освоения основной образовательной программы начального общего образования посредством формирования </a:t>
            </a:r>
            <a:r>
              <a:rPr lang="ru-RU" b="1" u="sng" dirty="0" smtClean="0">
                <a:solidFill>
                  <a:schemeClr val="tx2">
                    <a:lumMod val="75000"/>
                  </a:schemeClr>
                </a:solidFill>
              </a:rPr>
              <a:t>универсальных учебных действий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11" name="Содержимое 10" descr="D:\Мама\фото\1В 2013\IMG_3777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556792"/>
            <a:ext cx="374441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3074" name="Picture 2" descr="F:\фото\ученики 2013-2017\Фото1 класс 2013\IMG_37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005064"/>
            <a:ext cx="3744416" cy="2615478"/>
          </a:xfrm>
          <a:prstGeom prst="rect">
            <a:avLst/>
          </a:prstGeom>
          <a:noFill/>
        </p:spPr>
      </p:pic>
      <p:pic>
        <p:nvPicPr>
          <p:cNvPr id="9" name="Picture 2" descr="C:\Users\SAFON\Desktop\конкурс)\Пеликан-логотип-УГ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576177" cy="5040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5536" y="332656"/>
            <a:ext cx="8496944" cy="59766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Успеваемость и качество знаний обучающихся</a:t>
            </a:r>
            <a:endParaRPr lang="ru-RU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5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7" name="Picture 2" descr="C:\Users\SAFON\Desktop\конкурс)\Пеликан-логотип-У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4664"/>
            <a:ext cx="936104" cy="65517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23528" y="332656"/>
            <a:ext cx="8640960" cy="61206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Результаты: 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участие в различных интеллектуальных и творческих конкурсах, в том числе через Интернет;</a:t>
            </a:r>
          </a:p>
          <a:p>
            <a:r>
              <a:rPr lang="ru-RU" dirty="0" smtClean="0"/>
              <a:t>победы детей в районных олимпиадах;</a:t>
            </a:r>
          </a:p>
          <a:p>
            <a:r>
              <a:rPr lang="ru-RU" dirty="0" smtClean="0"/>
              <a:t>победы </a:t>
            </a:r>
            <a:r>
              <a:rPr lang="ru-RU" smtClean="0"/>
              <a:t>детей в творческих </a:t>
            </a:r>
            <a:r>
              <a:rPr lang="ru-RU" dirty="0" smtClean="0"/>
              <a:t>конкурсах разного уровня.</a:t>
            </a:r>
            <a:endParaRPr lang="ru-RU" dirty="0"/>
          </a:p>
        </p:txBody>
      </p:sp>
      <p:pic>
        <p:nvPicPr>
          <p:cNvPr id="1026" name="Picture 2" descr="C:\Users\SAFON\Desktop\img19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340768"/>
            <a:ext cx="1084040" cy="1512168"/>
          </a:xfrm>
          <a:prstGeom prst="rect">
            <a:avLst/>
          </a:prstGeom>
          <a:noFill/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1027" name="Picture 3" descr="C:\Users\SAFON\Desktop\img1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340768"/>
            <a:ext cx="1153536" cy="1584176"/>
          </a:xfrm>
          <a:prstGeom prst="rect">
            <a:avLst/>
          </a:prstGeom>
          <a:noFill/>
        </p:spPr>
      </p:pic>
      <p:pic>
        <p:nvPicPr>
          <p:cNvPr id="1028" name="Picture 4" descr="C:\Users\SAFON\Desktop\img1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968041"/>
            <a:ext cx="1152128" cy="1614702"/>
          </a:xfrm>
          <a:prstGeom prst="rect">
            <a:avLst/>
          </a:prstGeom>
          <a:noFill/>
        </p:spPr>
      </p:pic>
      <p:pic>
        <p:nvPicPr>
          <p:cNvPr id="1029" name="Picture 5" descr="C:\Users\SAFON\Desktop\img1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3068960"/>
            <a:ext cx="1089219" cy="1440160"/>
          </a:xfrm>
          <a:prstGeom prst="rect">
            <a:avLst/>
          </a:prstGeom>
          <a:noFill/>
        </p:spPr>
      </p:pic>
      <p:pic>
        <p:nvPicPr>
          <p:cNvPr id="1030" name="Picture 6" descr="C:\Users\SAFON\Desktop\img19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2320" y="1340768"/>
            <a:ext cx="1162738" cy="1556792"/>
          </a:xfrm>
          <a:prstGeom prst="rect">
            <a:avLst/>
          </a:prstGeom>
          <a:noFill/>
        </p:spPr>
      </p:pic>
      <p:pic>
        <p:nvPicPr>
          <p:cNvPr id="1031" name="Picture 7" descr="C:\Users\SAFON\Desktop\img19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3068960"/>
            <a:ext cx="1032327" cy="1440160"/>
          </a:xfrm>
          <a:prstGeom prst="rect">
            <a:avLst/>
          </a:prstGeom>
          <a:noFill/>
        </p:spPr>
      </p:pic>
      <p:pic>
        <p:nvPicPr>
          <p:cNvPr id="5" name="Picture 3" descr="F:\фото телефон\20171024_10423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0231" y="4653136"/>
            <a:ext cx="2348967" cy="1449161"/>
          </a:xfrm>
          <a:prstGeom prst="rect">
            <a:avLst/>
          </a:prstGeom>
          <a:noFill/>
        </p:spPr>
      </p:pic>
      <p:pic>
        <p:nvPicPr>
          <p:cNvPr id="12" name="Picture 2" descr="C:\Users\SAFON\Desktop\конкурс)\Пеликан-логотип-УГ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3568" y="404664"/>
            <a:ext cx="936104" cy="655170"/>
          </a:xfrm>
          <a:prstGeom prst="rect">
            <a:avLst/>
          </a:prstGeom>
          <a:noFill/>
        </p:spPr>
      </p:pic>
      <p:pic>
        <p:nvPicPr>
          <p:cNvPr id="4098" name="Picture 2" descr="F:\фото\ученики 2013-2017\Фото1 класс 2013\IMG_485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83968" y="4653136"/>
            <a:ext cx="2195736" cy="146382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51520" y="188640"/>
            <a:ext cx="8496944" cy="62646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92696"/>
            <a:ext cx="7920880" cy="2952328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</a:rPr>
              <a:t>« Высокое искусство учителя состоит в том, чтобы пробудить радость творчества и обретения знаний»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 </a:t>
            </a:r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</a:rPr>
              <a:t> А. Эйнштейн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</a:b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5373216"/>
            <a:ext cx="2890664" cy="75294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8" name="Picture 4" descr="F:\фото\ученики 2013-2017\Фото1 класс 2013\IMG_377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0454" y="3356992"/>
            <a:ext cx="3974944" cy="2776501"/>
          </a:xfrm>
          <a:prstGeom prst="rect">
            <a:avLst/>
          </a:prstGeom>
          <a:noFill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5" name="Picture 2" descr="C:\Users\SAFON\Desktop\конкурс)\Пеликан-логотип-У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720080" cy="503977"/>
          </a:xfrm>
          <a:prstGeom prst="rect">
            <a:avLst/>
          </a:prstGeom>
          <a:noFill/>
        </p:spPr>
      </p:pic>
      <p:pic>
        <p:nvPicPr>
          <p:cNvPr id="1029" name="Picture 5" descr="F:\фото\ученики 2013-2017\Фото1 класс 2013\IMG_37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348636"/>
            <a:ext cx="4032448" cy="28166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39552" y="548680"/>
            <a:ext cx="8064896" cy="58326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070035" y="2060848"/>
            <a:ext cx="603035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Спасибо </a:t>
            </a:r>
          </a:p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за  внимание!</a:t>
            </a:r>
          </a:p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Успехов!</a:t>
            </a:r>
            <a:endParaRPr lang="ru-RU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95536" y="332656"/>
            <a:ext cx="8424936" cy="63367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          «Научить человека жить в информационном мире – важнейшая задача современной школы»</a:t>
            </a:r>
          </a:p>
          <a:p>
            <a:pPr algn="r"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А.П. Семенов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4" name="Picture 2" descr="C:\Users\SAFON\Desktop\конкурс)\Пеликан-логотип-У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792088" cy="554375"/>
          </a:xfrm>
          <a:prstGeom prst="rect">
            <a:avLst/>
          </a:prstGeom>
          <a:noFill/>
        </p:spPr>
      </p:pic>
      <p:pic>
        <p:nvPicPr>
          <p:cNvPr id="1027" name="Picture 3" descr="C:\Users\SAFON\Desktop\Печать\it-praktiki-ob-itogakh-i-perspektivakh-dmitrii-kustov-npm-la_ttva.6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3140968"/>
            <a:ext cx="3312368" cy="33123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67544" y="260648"/>
            <a:ext cx="8208912" cy="62646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699512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Условие познавательной активности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69371"/>
          </a:xfrm>
        </p:spPr>
        <p:txBody>
          <a:bodyPr/>
          <a:lstStyle/>
          <a:p>
            <a:pPr>
              <a:buNone/>
            </a:pPr>
            <a:r>
              <a:rPr lang="ru-RU" sz="2800" b="1" i="1" dirty="0" smtClean="0"/>
              <a:t>        Создание развивающей образовательной среды, стимулирующей активные формы познания: наблюдение, опыты, учебный диалог.</a:t>
            </a:r>
            <a:endParaRPr lang="ru-RU" sz="2800" i="1" dirty="0" smtClean="0"/>
          </a:p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4" name="Picture 2" descr="C:\Users\SAFON\Desktop\конкурс)\Пеликан-логотип-У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64096" cy="604772"/>
          </a:xfrm>
          <a:prstGeom prst="rect">
            <a:avLst/>
          </a:prstGeom>
          <a:noFill/>
        </p:spPr>
      </p:pic>
      <p:pic>
        <p:nvPicPr>
          <p:cNvPr id="5122" name="Picture 2" descr="F:\фото\ученики 2017-20\фото 2017\20171026_1256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429000"/>
            <a:ext cx="3931928" cy="2211710"/>
          </a:xfrm>
          <a:prstGeom prst="rect">
            <a:avLst/>
          </a:prstGeom>
          <a:noFill/>
        </p:spPr>
      </p:pic>
      <p:pic>
        <p:nvPicPr>
          <p:cNvPr id="5123" name="Picture 3" descr="F:\фото\ученики 2017-20\фото 2017\20171026_1241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429000"/>
            <a:ext cx="3803913" cy="21397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5536" y="332656"/>
            <a:ext cx="8280920" cy="61206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Цели: 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1403648" y="1340769"/>
            <a:ext cx="6768752" cy="3024336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Ø"/>
            </a:pPr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повысить эффективность процесса обучения;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повысить мотивацию обучения;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стимулировать самостоятельное исследование мира;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научить ребёнка учиться, а тем самым овладеть универсальными учебными действиями.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7" name="Picture 2" descr="C:\Users\SAFON\Desktop\конкурс)\Пеликан-логотип-У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548681"/>
            <a:ext cx="720193" cy="504056"/>
          </a:xfrm>
          <a:prstGeom prst="rect">
            <a:avLst/>
          </a:prstGeom>
          <a:noFill/>
        </p:spPr>
      </p:pic>
      <p:pic>
        <p:nvPicPr>
          <p:cNvPr id="1026" name="Picture 2" descr="F:\фото\Безымянный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293096"/>
            <a:ext cx="3520806" cy="1858286"/>
          </a:xfrm>
          <a:prstGeom prst="rect">
            <a:avLst/>
          </a:prstGeom>
          <a:noFill/>
        </p:spPr>
      </p:pic>
      <p:pic>
        <p:nvPicPr>
          <p:cNvPr id="1027" name="Picture 3" descr="F:\фото\Безымянный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293096"/>
            <a:ext cx="3855072" cy="193825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476672"/>
            <a:ext cx="8352928" cy="57606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Источники информации: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800" b="1" dirty="0" smtClean="0"/>
              <a:t>газеты;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/>
              <a:t> журналы;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/>
              <a:t> телевидение;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/>
              <a:t> радио;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/>
              <a:t> справочная литература;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/>
              <a:t> художественная </a:t>
            </a:r>
          </a:p>
          <a:p>
            <a:pPr>
              <a:buNone/>
            </a:pPr>
            <a:r>
              <a:rPr lang="ru-RU" sz="2800" b="1" dirty="0" smtClean="0"/>
              <a:t>литература.</a:t>
            </a:r>
            <a:endParaRPr lang="ru-RU" sz="28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6" name="Picture 2" descr="C:\Users\SAFON\Desktop\конкурс)\Пеликан-логотип-У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792088" cy="554375"/>
          </a:xfrm>
          <a:prstGeom prst="rect">
            <a:avLst/>
          </a:prstGeom>
          <a:noFill/>
        </p:spPr>
      </p:pic>
      <p:pic>
        <p:nvPicPr>
          <p:cNvPr id="1026" name="Picture 2" descr="F:\фото\фото телефон\20171028_1058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484784"/>
            <a:ext cx="3888432" cy="2268252"/>
          </a:xfrm>
          <a:prstGeom prst="rect">
            <a:avLst/>
          </a:prstGeom>
          <a:noFill/>
        </p:spPr>
      </p:pic>
      <p:pic>
        <p:nvPicPr>
          <p:cNvPr id="1027" name="Picture 3" descr="D:\Мама\фОТО ТЕЛЕФОН\20180122_0833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861048"/>
            <a:ext cx="3888432" cy="228371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23528" y="260648"/>
            <a:ext cx="8280920" cy="62646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67744" y="273050"/>
            <a:ext cx="6419056" cy="585311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    Историко-этнографический    музей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4008" y="1844824"/>
            <a:ext cx="4032448" cy="428133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3200" b="1" dirty="0" smtClean="0"/>
              <a:t> « Археология»; </a:t>
            </a:r>
          </a:p>
          <a:p>
            <a:pPr>
              <a:buFont typeface="Wingdings" pitchFamily="2" charset="2"/>
              <a:buChar char="Ø"/>
            </a:pPr>
            <a:r>
              <a:rPr lang="ru-RU" sz="3200" b="1" dirty="0" smtClean="0"/>
              <a:t>«Этнография»;</a:t>
            </a:r>
          </a:p>
          <a:p>
            <a:pPr>
              <a:buFont typeface="Wingdings" pitchFamily="2" charset="2"/>
              <a:buChar char="Ø"/>
            </a:pPr>
            <a:r>
              <a:rPr lang="ru-RU" sz="3200" b="1" dirty="0" smtClean="0"/>
              <a:t> «Войны 20-го века»;</a:t>
            </a:r>
          </a:p>
          <a:p>
            <a:pPr>
              <a:buFont typeface="Wingdings" pitchFamily="2" charset="2"/>
              <a:buChar char="Ø"/>
            </a:pPr>
            <a:r>
              <a:rPr lang="ru-RU" sz="3200" b="1" dirty="0" smtClean="0"/>
              <a:t> «История и современность» .</a:t>
            </a:r>
            <a:endParaRPr lang="ru-RU" sz="3200" b="1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5" name="Содержимое 3" descr="D:\фото\Новая папка\P1070329.JPG"/>
          <p:cNvPicPr>
            <a:picLocks noGrp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140968"/>
            <a:ext cx="4103688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3"/>
          <p:cNvPicPr>
            <a:picLocks noGrp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611560" y="404664"/>
            <a:ext cx="2016224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SAFON\Desktop\конкурс)\Пеликан-логотип-УГ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32655"/>
            <a:ext cx="576064" cy="40318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23528" y="332656"/>
            <a:ext cx="8352928" cy="59766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Интернет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ru-RU" b="1" dirty="0" smtClean="0"/>
              <a:t>Лукошко сказок</a:t>
            </a:r>
            <a:r>
              <a:rPr lang="ru-RU" dirty="0" smtClean="0"/>
              <a:t> </a:t>
            </a:r>
            <a:r>
              <a:rPr lang="ru-RU" i="1" dirty="0" smtClean="0"/>
              <a:t>(</a:t>
            </a:r>
            <a:r>
              <a:rPr lang="ru-RU" i="1" u="sng" dirty="0" smtClean="0">
                <a:hlinkClick r:id="rId2"/>
              </a:rPr>
              <a:t>http://lukoshko.net/r.ru</a:t>
            </a:r>
            <a:r>
              <a:rPr lang="ru-RU" i="1" u="sng" dirty="0" smtClean="0"/>
              <a:t>)</a:t>
            </a:r>
            <a:r>
              <a:rPr lang="ru-RU" u="sng" dirty="0" smtClean="0"/>
              <a:t>. </a:t>
            </a:r>
            <a:r>
              <a:rPr lang="ru-RU" dirty="0" smtClean="0"/>
              <a:t>На сайте можно найти полные тексты сказок, как народных, так и литературных, стихи для детей, песни из мультфильмов, сведения о некоторых писателях-сказочниках.</a:t>
            </a:r>
          </a:p>
          <a:p>
            <a:pPr fontAlgn="base">
              <a:buFont typeface="Wingdings" pitchFamily="2" charset="2"/>
              <a:buChar char="Ø"/>
            </a:pPr>
            <a:r>
              <a:rPr lang="ru-RU" b="1" dirty="0" err="1" smtClean="0"/>
              <a:t>Nachalka.com</a:t>
            </a:r>
            <a:r>
              <a:rPr lang="ru-RU" b="1" u="sng" dirty="0" smtClean="0">
                <a:hlinkClick r:id="rId3"/>
              </a:rPr>
              <a:t> (</a:t>
            </a:r>
            <a:r>
              <a:rPr lang="ru-RU" i="1" u="sng" dirty="0" smtClean="0">
                <a:hlinkClick r:id="rId3"/>
              </a:rPr>
              <a:t>http://www.nachalka.com)</a:t>
            </a:r>
            <a:r>
              <a:rPr lang="ru-RU" i="1" dirty="0" smtClean="0"/>
              <a:t>.</a:t>
            </a:r>
            <a:endParaRPr lang="ru-RU" dirty="0" smtClean="0"/>
          </a:p>
          <a:p>
            <a:pPr fontAlgn="base">
              <a:buNone/>
            </a:pPr>
            <a:r>
              <a:rPr lang="ru-RU" dirty="0" smtClean="0"/>
              <a:t>     Этот  сайт для людей от 6-и лет и старше, имеющих отношение к начальной школе. Для детей это безопасная площадка, где можно узнавать что-то интересное, создавать что-то новое, играть в умные игры, общаться со сверстниками.</a:t>
            </a:r>
          </a:p>
          <a:p>
            <a:pPr fontAlgn="base">
              <a:buFont typeface="Wingdings" pitchFamily="2" charset="2"/>
              <a:buChar char="Ø"/>
            </a:pPr>
            <a:r>
              <a:rPr lang="ru-RU" dirty="0" smtClean="0"/>
              <a:t>«</a:t>
            </a:r>
            <a:r>
              <a:rPr lang="ru-RU" b="1" dirty="0" smtClean="0"/>
              <a:t>Почитай-ка</a:t>
            </a:r>
            <a:r>
              <a:rPr lang="ru-RU" dirty="0" smtClean="0"/>
              <a:t>»</a:t>
            </a:r>
          </a:p>
          <a:p>
            <a:pPr fontAlgn="base">
              <a:buNone/>
            </a:pPr>
            <a:r>
              <a:rPr lang="ru-RU" dirty="0" smtClean="0"/>
              <a:t>       Детский сказочный журнал </a:t>
            </a:r>
            <a:r>
              <a:rPr lang="ru-RU" i="1" dirty="0" smtClean="0"/>
              <a:t>(</a:t>
            </a:r>
            <a:r>
              <a:rPr lang="ru-RU" i="1" u="sng" dirty="0" smtClean="0">
                <a:hlinkClick r:id="rId4"/>
              </a:rPr>
              <a:t>http://cofe.ru/read-ka/</a:t>
            </a:r>
            <a:r>
              <a:rPr lang="ru-RU" dirty="0" smtClean="0"/>
              <a:t>). Ориентирован на старший дошкольный и младший школьный возраст.</a:t>
            </a:r>
          </a:p>
          <a:p>
            <a:pPr>
              <a:buFont typeface="Wingdings" pitchFamily="2" charset="2"/>
              <a:buChar char="Ø"/>
            </a:pPr>
            <a:r>
              <a:rPr lang="ru-RU" b="1" dirty="0" err="1" smtClean="0"/>
              <a:t>Видеоуроки</a:t>
            </a:r>
            <a:r>
              <a:rPr lang="ru-RU" b="1" dirty="0" smtClean="0"/>
              <a:t> для школьников</a:t>
            </a:r>
            <a:r>
              <a:rPr lang="ru-RU" dirty="0" smtClean="0"/>
              <a:t>(</a:t>
            </a:r>
            <a:r>
              <a:rPr lang="ru-RU" i="1" u="sng" dirty="0" smtClean="0">
                <a:hlinkClick r:id="rId5"/>
              </a:rPr>
              <a:t>http://interneturok.ru</a:t>
            </a:r>
            <a:r>
              <a:rPr lang="ru-RU" i="1" dirty="0" smtClean="0"/>
              <a:t>).</a:t>
            </a:r>
            <a:r>
              <a:rPr lang="ru-RU" dirty="0" smtClean="0"/>
              <a:t> Учебный портал, содержащий коллекцию </a:t>
            </a:r>
            <a:r>
              <a:rPr lang="ru-RU" dirty="0" err="1" smtClean="0"/>
              <a:t>видеоуроков</a:t>
            </a:r>
            <a:r>
              <a:rPr lang="ru-RU" dirty="0" smtClean="0"/>
              <a:t> в бесплатном, открытом доступе для детей школьного возраста с 1 по 11 классы.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4" name="Picture 2" descr="C:\Users\SAFON\Desktop\конкурс)\Пеликан-логотип-УГ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404664"/>
            <a:ext cx="720193" cy="5040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23528" y="260648"/>
            <a:ext cx="8568952" cy="61206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</a:t>
            </a: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Использование интерактивной доски </a:t>
            </a:r>
            <a:endParaRPr lang="ru-RU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>
              <a:buNone/>
            </a:pPr>
            <a:r>
              <a:rPr lang="ru-RU" dirty="0" smtClean="0"/>
              <a:t> По данным учёных человек запоминает 20%</a:t>
            </a:r>
          </a:p>
          <a:p>
            <a:pPr algn="r">
              <a:buNone/>
            </a:pPr>
            <a:r>
              <a:rPr lang="ru-RU" dirty="0" smtClean="0"/>
              <a:t> услышанного и 30% увиденного, и более50%</a:t>
            </a:r>
          </a:p>
          <a:p>
            <a:pPr algn="r">
              <a:buNone/>
            </a:pPr>
            <a:r>
              <a:rPr lang="ru-RU" dirty="0" smtClean="0"/>
              <a:t> того, что он видит, и слышит одновременно. </a:t>
            </a:r>
          </a:p>
          <a:p>
            <a:pPr algn="r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4" name="Picture 2" descr="C:\Users\SAFON\Desktop\конкурс)\Пеликан-логотип-У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1187624" cy="831206"/>
          </a:xfrm>
          <a:prstGeom prst="rect">
            <a:avLst/>
          </a:prstGeom>
          <a:noFill/>
        </p:spPr>
      </p:pic>
      <p:pic>
        <p:nvPicPr>
          <p:cNvPr id="5" name="Picture 3" descr="F:\сафон\IMG_20180118_0958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356992"/>
            <a:ext cx="1995686" cy="2660915"/>
          </a:xfrm>
          <a:prstGeom prst="rect">
            <a:avLst/>
          </a:prstGeom>
          <a:noFill/>
        </p:spPr>
      </p:pic>
      <p:pic>
        <p:nvPicPr>
          <p:cNvPr id="6" name="Picture 2" descr="F:\фото декада\P_20171122_1023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3356992"/>
            <a:ext cx="1512168" cy="2688300"/>
          </a:xfrm>
          <a:prstGeom prst="rect">
            <a:avLst/>
          </a:prstGeom>
          <a:noFill/>
        </p:spPr>
      </p:pic>
      <p:pic>
        <p:nvPicPr>
          <p:cNvPr id="2051" name="Picture 3" descr="D:\Мама\фОТО ТЕЛЕФОН\20171026_1246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3356992"/>
            <a:ext cx="4355976" cy="26642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95536" y="332656"/>
            <a:ext cx="8424936" cy="61926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7067128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Внеклассные мероприятия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0" name="Picture 2" descr="F:\фото\ученики 2013-2017\9 мая\IMG_44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340768"/>
            <a:ext cx="3384376" cy="2256251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4" name="Picture 2" descr="C:\Users\SAFON\Desktop\конкурс)\Пеликан-логотип-У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428" y="404664"/>
            <a:ext cx="905227" cy="633560"/>
          </a:xfrm>
          <a:prstGeom prst="rect">
            <a:avLst/>
          </a:prstGeom>
          <a:noFill/>
        </p:spPr>
      </p:pic>
      <p:pic>
        <p:nvPicPr>
          <p:cNvPr id="2051" name="Picture 3" descr="F:\фото\ученики 2013-2017\9 мая\IMG_45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861048"/>
            <a:ext cx="3600400" cy="2400267"/>
          </a:xfrm>
          <a:prstGeom prst="rect">
            <a:avLst/>
          </a:prstGeom>
          <a:noFill/>
        </p:spPr>
      </p:pic>
      <p:pic>
        <p:nvPicPr>
          <p:cNvPr id="2052" name="Picture 4" descr="F:\фото\ученики 2013-2017\праздник мам 27.11.14\DSC011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340769"/>
            <a:ext cx="3744416" cy="2294210"/>
          </a:xfrm>
          <a:prstGeom prst="rect">
            <a:avLst/>
          </a:prstGeom>
          <a:noFill/>
        </p:spPr>
      </p:pic>
      <p:pic>
        <p:nvPicPr>
          <p:cNvPr id="2054" name="Picture 6" descr="F:\фото\ученики 2013-2017\Фото1 класс 2013\IMG_99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3861048"/>
            <a:ext cx="3672408" cy="244827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390</Words>
  <Application>Microsoft Office PowerPoint</Application>
  <PresentationFormat>Экран (4:3)</PresentationFormat>
  <Paragraphs>84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Специальное оформление</vt:lpstr>
      <vt:lpstr>«Информационные технологии как средство создания развивающей образовательной среды на уроках  в начальной школе» </vt:lpstr>
      <vt:lpstr>Слайд 2</vt:lpstr>
      <vt:lpstr>Условие познавательной активности</vt:lpstr>
      <vt:lpstr>Цели: </vt:lpstr>
      <vt:lpstr>Источники информации:</vt:lpstr>
      <vt:lpstr>Слайд 6</vt:lpstr>
      <vt:lpstr>Интернет</vt:lpstr>
      <vt:lpstr>       Использование интерактивной доски </vt:lpstr>
      <vt:lpstr>Внеклассные мероприятия</vt:lpstr>
      <vt:lpstr>Слайд 10</vt:lpstr>
      <vt:lpstr>Интерактивные учебные пособия от компании «Экзамен-Медиа» </vt:lpstr>
      <vt:lpstr>Документ-камера - это цифровое устройство, которое позволяет моментально  демонстрировать документы на интерактивную доску.</vt:lpstr>
      <vt:lpstr>Слайд 13</vt:lpstr>
      <vt:lpstr>     В ходе экспериментов школьники учатся:</vt:lpstr>
      <vt:lpstr>«Дитя требует деятельности беспрестанно,  а утомляется не деятельностью, а её однообразием» К.Д. Ушинский </vt:lpstr>
      <vt:lpstr>Успеваемость и качество знаний обучающихся</vt:lpstr>
      <vt:lpstr>Результаты: </vt:lpstr>
      <vt:lpstr>« Высокое искусство учителя состоит в том, чтобы пробудить радость творчества и обретения знаний»   А. Эйнштейн  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cp:lastModifiedBy>SAFON</cp:lastModifiedBy>
  <cp:revision>86</cp:revision>
  <dcterms:created xsi:type="dcterms:W3CDTF">2011-12-13T19:04:59Z</dcterms:created>
  <dcterms:modified xsi:type="dcterms:W3CDTF">2018-04-02T15:25:18Z</dcterms:modified>
</cp:coreProperties>
</file>